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0" r:id="rId5"/>
    <p:sldId id="265" r:id="rId6"/>
    <p:sldId id="276" r:id="rId7"/>
    <p:sldId id="267" r:id="rId8"/>
    <p:sldId id="269" r:id="rId9"/>
    <p:sldId id="271" r:id="rId10"/>
    <p:sldId id="275" r:id="rId11"/>
    <p:sldId id="278" r:id="rId12"/>
    <p:sldId id="268" r:id="rId13"/>
    <p:sldId id="273" r:id="rId14"/>
    <p:sldId id="272" r:id="rId15"/>
    <p:sldId id="277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226"/>
    <a:srgbClr val="FFFFFF"/>
    <a:srgbClr val="FF66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BDB-452E-8333-9D7689A77F1B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BDB-452E-8333-9D7689A77F1B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BDB-452E-8333-9D7689A77F1B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BDB-452E-8333-9D7689A77F1B}"/>
              </c:ext>
            </c:extLst>
          </c:dPt>
          <c:cat>
            <c:strRef>
              <c:f>Sheet1!$A$2:$A$5</c:f>
              <c:strCache>
                <c:ptCount val="3"/>
                <c:pt idx="0">
                  <c:v>Processes</c:v>
                </c:pt>
                <c:pt idx="1">
                  <c:v>Policies</c:v>
                </c:pt>
                <c:pt idx="2">
                  <c:v>Team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2-420B-91AD-A4C8B9AD6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0F3E0ECA-23F6-4B2B-9375-45582D92F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743" y="5943600"/>
            <a:ext cx="2369608" cy="7167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0F788A-2330-4ADE-B4E7-7AF1A201B2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890" y="5748239"/>
            <a:ext cx="1937517" cy="10003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59D12EE-9FF2-4E45-BBAF-6DB762142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390" y="6041363"/>
            <a:ext cx="2166235" cy="655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5C36E-1079-4752-893A-D9DA227CB5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890" y="5748239"/>
            <a:ext cx="1937517" cy="10003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1FAE9185-4C45-43B0-8B86-AA0D8C9CE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390" y="6041363"/>
            <a:ext cx="2166235" cy="6552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E4B228-5FF9-44C9-A7DA-F33DA84FBB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890" y="5748239"/>
            <a:ext cx="1937517" cy="10003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C5435DE-4474-469F-B742-3F1E250CA3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390" y="6041363"/>
            <a:ext cx="2166235" cy="6552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AE08ECC-0DC2-4375-B194-E03449B3C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390" y="6041363"/>
            <a:ext cx="2166235" cy="6552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712E6A5-4D84-4CCC-83C9-0851D4D41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390" y="6041363"/>
            <a:ext cx="2166235" cy="6552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07D912-00FF-4B50-894D-8583C3D237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890" y="5748239"/>
            <a:ext cx="1937517" cy="10003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90BA845-FC32-4475-B81B-AC5E4304C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390" y="6041363"/>
            <a:ext cx="2166235" cy="655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17996B-B39B-4FC2-BEC7-D074565045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890" y="5748239"/>
            <a:ext cx="1937517" cy="10003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703600B-12D0-4F74-BF46-5A532841A2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390" y="6041363"/>
            <a:ext cx="2166235" cy="655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AF24D6-8DAB-4B36-A9D2-E90AE86A9B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890" y="5748239"/>
            <a:ext cx="1937517" cy="10003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AC48D3F-FB02-423C-8078-A5215116C4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390" y="6041363"/>
            <a:ext cx="2166235" cy="6552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09C4B9-C281-480F-975D-CAE8FAD38F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890" y="5748239"/>
            <a:ext cx="1937517" cy="10003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3F5DBEBA-FB25-40F7-8DC5-E08737622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390" y="6041363"/>
            <a:ext cx="2166235" cy="6552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E4D612-1544-416C-91E4-874C711B9C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890" y="5748239"/>
            <a:ext cx="1937517" cy="10003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8316A1B-E3E1-4382-853F-D488CC1F9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390" y="6041363"/>
            <a:ext cx="2166235" cy="655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165B5C-5841-4FB4-B3D4-2B66A0905B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890" y="5748239"/>
            <a:ext cx="1937517" cy="10003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69F838-55A2-4890-B37A-E6E75D29C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390" y="6041363"/>
            <a:ext cx="2166235" cy="655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5E31CA-BE7B-409A-884F-62C18FB215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890" y="5748239"/>
            <a:ext cx="1937517" cy="10003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8EA1136-DDE5-43F6-89D2-D2FAFFCD45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390" y="6041363"/>
            <a:ext cx="2166235" cy="6552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8652FA-79EB-424B-837F-1C99329D17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890" y="5748239"/>
            <a:ext cx="1937517" cy="10003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74717BE-24A7-496E-89C1-72B48FB460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390" y="6041363"/>
            <a:ext cx="2166235" cy="6552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0E1B40-9226-4031-8E9A-033A62BAA0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3890" y="5748239"/>
            <a:ext cx="1937517" cy="100032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8D67-DBBC-46CF-8600-8C957E741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20383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b="1" dirty="0"/>
              <a:t>Policies &amp; Procedures</a:t>
            </a:r>
            <a:br>
              <a:rPr lang="en-AU" dirty="0"/>
            </a:b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Creating a consistent customer 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5619F-E445-456A-945C-E08CDB63C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647950"/>
            <a:ext cx="8147176" cy="85271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dirty="0"/>
              <a:t>Macarthur Business Development Centre</a:t>
            </a:r>
          </a:p>
          <a:p>
            <a:pPr>
              <a:spcBef>
                <a:spcPts val="600"/>
              </a:spcBef>
            </a:pPr>
            <a:r>
              <a:rPr lang="en-AU" b="1" dirty="0"/>
              <a:t>9 April 2019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BB7664-AA90-4253-983E-BA8810C9B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896"/>
          <a:stretch/>
        </p:blipFill>
        <p:spPr>
          <a:xfrm>
            <a:off x="755713" y="3812380"/>
            <a:ext cx="7254812" cy="166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71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4B5C53-84AF-47F8-A44B-1C8A8E828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41"/>
          <a:stretch/>
        </p:blipFill>
        <p:spPr>
          <a:xfrm>
            <a:off x="3126626" y="352540"/>
            <a:ext cx="3847052" cy="59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5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C3B3C9-42B7-4CD8-83F2-698E7E5A4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228" y="378361"/>
            <a:ext cx="5168366" cy="532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25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630D1-48F8-45AA-A0CD-2A946096D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 summary…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AC559D-DF04-4410-84FC-859685AAAA9A}"/>
              </a:ext>
            </a:extLst>
          </p:cNvPr>
          <p:cNvSpPr/>
          <p:nvPr/>
        </p:nvSpPr>
        <p:spPr>
          <a:xfrm>
            <a:off x="677334" y="2260775"/>
            <a:ext cx="7790391" cy="264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000" b="1" dirty="0">
                <a:solidFill>
                  <a:schemeClr val="accent1"/>
                </a:solidFill>
              </a:rPr>
              <a:t>Policies 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serve to communicate your organisation’s values and to establish boundaries, guidelines and best practices for acceptable behaviour from your employees.</a:t>
            </a:r>
          </a:p>
          <a:p>
            <a:pPr>
              <a:lnSpc>
                <a:spcPct val="120000"/>
              </a:lnSpc>
            </a:pP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AU" sz="2000" b="1" dirty="0">
                <a:solidFill>
                  <a:schemeClr val="accent1"/>
                </a:solidFill>
              </a:rPr>
              <a:t>Procedures 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a detailed breakdown of the steps required to complete a task and ensure a consistent and repetitive approach to achieve an end result.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86F99-A6AD-4D0B-A82D-93E1FC8C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1" t="9011" b="9747"/>
          <a:stretch/>
        </p:blipFill>
        <p:spPr>
          <a:xfrm>
            <a:off x="6557031" y="400593"/>
            <a:ext cx="2463454" cy="17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8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464E4DE-9FE1-4C81-984B-9879E5693D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802321"/>
              </p:ext>
            </p:extLst>
          </p:nvPr>
        </p:nvGraphicFramePr>
        <p:xfrm>
          <a:off x="1630588" y="1463433"/>
          <a:ext cx="6858000" cy="457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74D92F-FC75-4309-804A-A004A256D4F1}"/>
              </a:ext>
            </a:extLst>
          </p:cNvPr>
          <p:cNvSpPr txBox="1"/>
          <p:nvPr/>
        </p:nvSpPr>
        <p:spPr>
          <a:xfrm>
            <a:off x="4289651" y="5089055"/>
            <a:ext cx="153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1">
                    <a:lumMod val="95000"/>
                  </a:schemeClr>
                </a:solidFill>
              </a:rPr>
              <a:t>Policies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F50B5-FFA7-4B22-AB6A-81BF06E95F04}"/>
              </a:ext>
            </a:extLst>
          </p:cNvPr>
          <p:cNvSpPr txBox="1"/>
          <p:nvPr/>
        </p:nvSpPr>
        <p:spPr>
          <a:xfrm rot="18157341">
            <a:off x="2692033" y="2827240"/>
            <a:ext cx="2024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1">
                    <a:lumMod val="95000"/>
                  </a:schemeClr>
                </a:solidFill>
              </a:rPr>
              <a:t>Procedures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BA6F43-E77E-4568-A493-A4091EB2D0D6}"/>
              </a:ext>
            </a:extLst>
          </p:cNvPr>
          <p:cNvSpPr txBox="1"/>
          <p:nvPr/>
        </p:nvSpPr>
        <p:spPr>
          <a:xfrm rot="3619965">
            <a:off x="5603150" y="2809880"/>
            <a:ext cx="153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1">
                    <a:lumMod val="95000"/>
                  </a:schemeClr>
                </a:solidFill>
              </a:rPr>
              <a:t>Team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90EBD5-D3E1-4F21-9401-215D91477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925" y="3164396"/>
            <a:ext cx="1163329" cy="14475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FC12CE-8A52-4363-96A5-643BBA71E4FF}"/>
              </a:ext>
            </a:extLst>
          </p:cNvPr>
          <p:cNvSpPr txBox="1"/>
          <p:nvPr/>
        </p:nvSpPr>
        <p:spPr>
          <a:xfrm rot="20546130">
            <a:off x="4302352" y="3455233"/>
            <a:ext cx="1514475" cy="646331"/>
          </a:xfrm>
          <a:prstGeom prst="rect">
            <a:avLst/>
          </a:prstGeom>
          <a:solidFill>
            <a:srgbClr val="FFFFFF">
              <a:alpha val="47843"/>
            </a:srgbClr>
          </a:solidFill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rgbClr val="FF6600"/>
                </a:solidFill>
                <a:latin typeface="Brush Script MT" panose="03060802040406070304" pitchFamily="66" charset="0"/>
              </a:rPr>
              <a:t>Positive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59C5E-BA22-4BDA-AD6C-D75D82A8FE00}"/>
              </a:ext>
            </a:extLst>
          </p:cNvPr>
          <p:cNvSpPr txBox="1"/>
          <p:nvPr/>
        </p:nvSpPr>
        <p:spPr>
          <a:xfrm>
            <a:off x="4444588" y="2769689"/>
            <a:ext cx="151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rush Script MT" panose="03060802040406070304" pitchFamily="66" charset="0"/>
              </a:rPr>
              <a:t>Consistent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7BE290-A2BE-4527-ACDC-BFC62490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do they help me?</a:t>
            </a:r>
          </a:p>
        </p:txBody>
      </p:sp>
    </p:spTree>
    <p:extLst>
      <p:ext uri="{BB962C8B-B14F-4D97-AF65-F5344CB8AC3E}">
        <p14:creationId xmlns:p14="http://schemas.microsoft.com/office/powerpoint/2010/main" val="113502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43AF-EB09-499A-ADD6-CE33613B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Start with the end in mind…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ED2D58-E5A6-44AF-A46C-5D63CB405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231" y="1708245"/>
            <a:ext cx="6929746" cy="389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46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63AFB-7E2E-4FE6-9C68-885FEE2D1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 to you…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7FFEB9-48DF-41F8-BBDB-D4D3D3FC0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What’s not working in your business?</a:t>
            </a:r>
          </a:p>
          <a:p>
            <a:r>
              <a:rPr lang="en-AU" dirty="0"/>
              <a:t>What’s difficult to do consistently?</a:t>
            </a:r>
          </a:p>
          <a:p>
            <a:r>
              <a:rPr lang="en-AU" dirty="0"/>
              <a:t>What do new staff always struggle with?</a:t>
            </a:r>
          </a:p>
          <a:p>
            <a:r>
              <a:rPr lang="en-AU" dirty="0"/>
              <a:t>What do your customers complain about?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202B30-1462-4A67-8244-7E78CAD03EAB}"/>
              </a:ext>
            </a:extLst>
          </p:cNvPr>
          <p:cNvSpPr/>
          <p:nvPr/>
        </p:nvSpPr>
        <p:spPr>
          <a:xfrm>
            <a:off x="675358" y="4267803"/>
            <a:ext cx="7741530" cy="797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000" b="1" dirty="0">
                <a:solidFill>
                  <a:schemeClr val="accent1"/>
                </a:solidFill>
              </a:rPr>
              <a:t>Pick one thing and commit to documenting a procedure for it in the next 72 hours!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AE489F-A339-414F-AE64-0566AF1CA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09"/>
          <a:stretch/>
        </p:blipFill>
        <p:spPr>
          <a:xfrm>
            <a:off x="6275000" y="142278"/>
            <a:ext cx="2532182" cy="214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DAB6E59-2FAC-4C46-802D-7EEE254D8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5" y="1454226"/>
            <a:ext cx="7205032" cy="360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5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2339-AAF4-4B22-A0F2-310BB643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company policy…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EF4FAD-86B7-46E6-8B95-D29421B3D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36789"/>
            <a:ext cx="8596668" cy="233521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AU" dirty="0"/>
              <a:t>communicates the organisation’s underpinning principles and values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AU" dirty="0"/>
              <a:t>clarifies the expectations of employee behaviours and performance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AU" dirty="0"/>
              <a:t>sets out the consequences of non-compliance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AU" dirty="0"/>
              <a:t>may form part of the employment contract 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AU" dirty="0"/>
              <a:t>is often provided to employees in a handbook</a:t>
            </a:r>
          </a:p>
        </p:txBody>
      </p:sp>
      <p:pic>
        <p:nvPicPr>
          <p:cNvPr id="7" name="Picture 6" descr="Image result for policy &amp; procedures manual">
            <a:extLst>
              <a:ext uri="{FF2B5EF4-FFF2-40B4-BE49-F238E27FC236}">
                <a16:creationId xmlns:a16="http://schemas.microsoft.com/office/drawing/2014/main" id="{E7C60CF4-0C82-4A18-8506-F0E410F12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707" y="302419"/>
            <a:ext cx="2446420" cy="162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DAC41C-1425-4E4B-B373-0883B5E82FD8}"/>
              </a:ext>
            </a:extLst>
          </p:cNvPr>
          <p:cNvSpPr/>
          <p:nvPr/>
        </p:nvSpPr>
        <p:spPr>
          <a:xfrm>
            <a:off x="677333" y="4689276"/>
            <a:ext cx="8453793" cy="797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000" dirty="0">
                <a:solidFill>
                  <a:schemeClr val="accent1"/>
                </a:solidFill>
              </a:rPr>
              <a:t>Policies help employers manage staff more effectively by defining what is and isn’t acceptable in the workplace.</a:t>
            </a:r>
          </a:p>
        </p:txBody>
      </p:sp>
    </p:spTree>
    <p:extLst>
      <p:ext uri="{BB962C8B-B14F-4D97-AF65-F5344CB8AC3E}">
        <p14:creationId xmlns:p14="http://schemas.microsoft.com/office/powerpoint/2010/main" val="97723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8C21-5596-467B-A4A5-CCD7B9C34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in a policy?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19E4F-488B-472C-92DE-E5FC8C6B0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workplace policy should include:</a:t>
            </a:r>
          </a:p>
          <a:p>
            <a:pPr lvl="1"/>
            <a:r>
              <a:rPr lang="en-AU" dirty="0"/>
              <a:t>its purpose – why the policy was developed</a:t>
            </a:r>
          </a:p>
          <a:p>
            <a:pPr lvl="1"/>
            <a:r>
              <a:rPr lang="en-AU" dirty="0"/>
              <a:t>its scope - who the policy applies to</a:t>
            </a:r>
          </a:p>
          <a:p>
            <a:pPr lvl="1"/>
            <a:r>
              <a:rPr lang="en-AU" dirty="0"/>
              <a:t>the required behaviour</a:t>
            </a:r>
          </a:p>
          <a:p>
            <a:pPr lvl="1"/>
            <a:r>
              <a:rPr lang="en-AU" dirty="0"/>
              <a:t>the consequences of non-compliance</a:t>
            </a:r>
          </a:p>
          <a:p>
            <a:pPr lvl="1"/>
            <a:r>
              <a:rPr lang="en-AU" dirty="0"/>
              <a:t>the date that the policy was developed or updated</a:t>
            </a:r>
          </a:p>
          <a:p>
            <a:endParaRPr lang="en-AU" dirty="0"/>
          </a:p>
          <a:p>
            <a:pPr>
              <a:lnSpc>
                <a:spcPct val="130000"/>
              </a:lnSpc>
            </a:pPr>
            <a:r>
              <a:rPr lang="en-AU" dirty="0"/>
              <a:t>Policies need to be reviewed on a regular basis and updated where necessary, </a:t>
            </a:r>
            <a:r>
              <a:rPr lang="en-AU" dirty="0" err="1"/>
              <a:t>eg</a:t>
            </a:r>
            <a:r>
              <a:rPr lang="en-AU" dirty="0"/>
              <a:t> changes in legislation, award, etc.</a:t>
            </a:r>
          </a:p>
        </p:txBody>
      </p:sp>
      <p:pic>
        <p:nvPicPr>
          <p:cNvPr id="4" name="Picture 3" descr="Image result for policy &amp; procedures manual">
            <a:extLst>
              <a:ext uri="{FF2B5EF4-FFF2-40B4-BE49-F238E27FC236}">
                <a16:creationId xmlns:a16="http://schemas.microsoft.com/office/drawing/2014/main" id="{52123AEF-BAE1-4F0A-B05E-B593EC308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52" y="30241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20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ACD5-C1F8-4A5A-BF5F-C618A7ABA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of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2CA03-638B-42C7-A4E1-08041C2A1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AU" dirty="0"/>
              <a:t>Code of Conduct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AU" dirty="0"/>
              <a:t>Internet / Email / Social Media Policy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AU" dirty="0"/>
              <a:t>Mobile Phone Policy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AU" dirty="0"/>
              <a:t>Drug and Alcohol Policy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AU" dirty="0"/>
              <a:t>WH&amp;S Policy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AU" dirty="0"/>
              <a:t>Vehicle Policy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AU" dirty="0"/>
              <a:t>Anti-Discrimination and Harassment Policy</a:t>
            </a:r>
          </a:p>
        </p:txBody>
      </p:sp>
      <p:pic>
        <p:nvPicPr>
          <p:cNvPr id="5" name="Picture 4" descr="Image result for policy &amp; procedures manual">
            <a:extLst>
              <a:ext uri="{FF2B5EF4-FFF2-40B4-BE49-F238E27FC236}">
                <a16:creationId xmlns:a16="http://schemas.microsoft.com/office/drawing/2014/main" id="{96FBAFEC-7747-48B5-BE0C-11C0A35FD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707" y="302419"/>
            <a:ext cx="2446420" cy="162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25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2AFC-CF41-4A1A-889E-5824DEE7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workplace procedure…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27780-9A72-40F0-8AB4-659ED5D4C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AU" dirty="0"/>
              <a:t>is a series of steps that, when followed in order, achieve a desired result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AU" dirty="0"/>
              <a:t>increases efficiency and effectiveness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AU" dirty="0"/>
              <a:t>enables routine tasks to be systemised, and more easily delegated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AU" dirty="0"/>
              <a:t>enables employees to learn new tasks more quickly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AU" dirty="0"/>
              <a:t>may be presented as a document, a checklist, a flow chart, a video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998D5B-E6E7-4410-AAAE-785C1776A15A}"/>
              </a:ext>
            </a:extLst>
          </p:cNvPr>
          <p:cNvSpPr/>
          <p:nvPr/>
        </p:nvSpPr>
        <p:spPr>
          <a:xfrm>
            <a:off x="677333" y="4689276"/>
            <a:ext cx="7948873" cy="797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000" dirty="0">
                <a:solidFill>
                  <a:schemeClr val="accent1"/>
                </a:solidFill>
              </a:rPr>
              <a:t>Documented procedures help employees deliver a</a:t>
            </a:r>
            <a:r>
              <a:rPr lang="en-AU" sz="2000" b="1" dirty="0">
                <a:solidFill>
                  <a:schemeClr val="accent1"/>
                </a:solidFill>
              </a:rPr>
              <a:t> consistent customer experience</a:t>
            </a:r>
            <a:r>
              <a:rPr lang="en-AU" sz="2000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6" name="Picture 5" descr="Related image">
            <a:extLst>
              <a:ext uri="{FF2B5EF4-FFF2-40B4-BE49-F238E27FC236}">
                <a16:creationId xmlns:a16="http://schemas.microsoft.com/office/drawing/2014/main" id="{6E3954DB-0389-41F7-9CA4-9D69ED03FA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577" y="379411"/>
            <a:ext cx="2257425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86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C10FF-0BAA-43AA-B2CB-C2BAE25E3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Tips on writing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D0EC4-B45E-4350-8182-253FB5627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AU" dirty="0"/>
              <a:t>Consider the skills and experience of the target audience</a:t>
            </a:r>
          </a:p>
          <a:p>
            <a:pPr>
              <a:lnSpc>
                <a:spcPct val="120000"/>
              </a:lnSpc>
            </a:pPr>
            <a:r>
              <a:rPr lang="en-AU" dirty="0"/>
              <a:t>Avoid too many words; just be specific enough to communicate clearly</a:t>
            </a:r>
          </a:p>
          <a:p>
            <a:pPr>
              <a:lnSpc>
                <a:spcPct val="120000"/>
              </a:lnSpc>
            </a:pPr>
            <a:r>
              <a:rPr lang="en-AU" dirty="0"/>
              <a:t>Use bullets and lists where possible</a:t>
            </a:r>
          </a:p>
          <a:p>
            <a:pPr>
              <a:lnSpc>
                <a:spcPct val="120000"/>
              </a:lnSpc>
            </a:pPr>
            <a:r>
              <a:rPr lang="en-AU" dirty="0"/>
              <a:t>Use jargon and slang carefully</a:t>
            </a:r>
          </a:p>
          <a:p>
            <a:pPr>
              <a:lnSpc>
                <a:spcPct val="120000"/>
              </a:lnSpc>
            </a:pPr>
            <a:r>
              <a:rPr lang="en-AU" dirty="0"/>
              <a:t>Use active verbs, </a:t>
            </a:r>
            <a:r>
              <a:rPr lang="en-AU" dirty="0" err="1"/>
              <a:t>eg</a:t>
            </a:r>
            <a:r>
              <a:rPr lang="en-AU" dirty="0"/>
              <a:t> insert, create, add, select, etc</a:t>
            </a:r>
          </a:p>
          <a:p>
            <a:pPr>
              <a:lnSpc>
                <a:spcPct val="120000"/>
              </a:lnSpc>
            </a:pPr>
            <a:r>
              <a:rPr lang="en-AU" dirty="0"/>
              <a:t>Include visuals, </a:t>
            </a:r>
            <a:r>
              <a:rPr lang="en-AU" dirty="0" err="1"/>
              <a:t>eg</a:t>
            </a:r>
            <a:r>
              <a:rPr lang="en-AU" dirty="0"/>
              <a:t> screenshots, photos and videos</a:t>
            </a:r>
          </a:p>
          <a:p>
            <a:pPr>
              <a:lnSpc>
                <a:spcPct val="120000"/>
              </a:lnSpc>
            </a:pPr>
            <a:r>
              <a:rPr lang="en-AU" dirty="0"/>
              <a:t>Get someone else to test the procedure – they’ll find the missing bits!</a:t>
            </a:r>
          </a:p>
          <a:p>
            <a:pPr>
              <a:lnSpc>
                <a:spcPct val="120000"/>
              </a:lnSpc>
            </a:pPr>
            <a:endParaRPr lang="en-AU" dirty="0"/>
          </a:p>
          <a:p>
            <a:pPr>
              <a:lnSpc>
                <a:spcPct val="120000"/>
              </a:lnSpc>
            </a:pPr>
            <a:endParaRPr lang="en-AU" dirty="0"/>
          </a:p>
          <a:p>
            <a:pPr>
              <a:lnSpc>
                <a:spcPct val="120000"/>
              </a:lnSpc>
            </a:pPr>
            <a:endParaRPr lang="en-AU" dirty="0"/>
          </a:p>
        </p:txBody>
      </p:sp>
      <p:pic>
        <p:nvPicPr>
          <p:cNvPr id="4" name="Picture 3" descr="Related image">
            <a:extLst>
              <a:ext uri="{FF2B5EF4-FFF2-40B4-BE49-F238E27FC236}">
                <a16:creationId xmlns:a16="http://schemas.microsoft.com/office/drawing/2014/main" id="{0A5477E1-5BC9-4B01-858C-25985DA5A6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577" y="379411"/>
            <a:ext cx="2257425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74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8094-70CC-4731-A601-D38850D3A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Coffee anyone?</a:t>
            </a:r>
          </a:p>
        </p:txBody>
      </p:sp>
      <p:pic>
        <p:nvPicPr>
          <p:cNvPr id="4" name="Picture 2" descr="Image result for cup of coffee">
            <a:extLst>
              <a:ext uri="{FF2B5EF4-FFF2-40B4-BE49-F238E27FC236}">
                <a16:creationId xmlns:a16="http://schemas.microsoft.com/office/drawing/2014/main" id="{6CB1417F-8437-40BA-A8B2-AB50C46BC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52" y="170531"/>
            <a:ext cx="2457450" cy="157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BDFA42-0345-4CBA-9EC7-AFEF4B825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101" y="1708613"/>
            <a:ext cx="5298901" cy="39741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4F9415E-3959-4D5D-A24E-AE75E69C0324}"/>
              </a:ext>
            </a:extLst>
          </p:cNvPr>
          <p:cNvGrpSpPr/>
          <p:nvPr/>
        </p:nvGrpSpPr>
        <p:grpSpPr>
          <a:xfrm>
            <a:off x="1017917" y="1678406"/>
            <a:ext cx="1342209" cy="3950601"/>
            <a:chOff x="1017917" y="1726031"/>
            <a:chExt cx="1342209" cy="3950601"/>
          </a:xfrm>
        </p:grpSpPr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87EC8096-0A5E-4B19-A498-A4BD1374F48A}"/>
                </a:ext>
              </a:extLst>
            </p:cNvPr>
            <p:cNvSpPr/>
            <p:nvPr/>
          </p:nvSpPr>
          <p:spPr>
            <a:xfrm>
              <a:off x="1019417" y="1726031"/>
              <a:ext cx="1332000" cy="365760"/>
            </a:xfrm>
            <a:prstGeom prst="flowChartTerminator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dirty="0"/>
                <a:t>START</a:t>
              </a:r>
            </a:p>
          </p:txBody>
        </p:sp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6B914E73-AD40-4046-8D47-469A998158FF}"/>
                </a:ext>
              </a:extLst>
            </p:cNvPr>
            <p:cNvSpPr/>
            <p:nvPr/>
          </p:nvSpPr>
          <p:spPr>
            <a:xfrm>
              <a:off x="1028126" y="5310872"/>
              <a:ext cx="1332000" cy="365760"/>
            </a:xfrm>
            <a:prstGeom prst="flowChartTerminator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dirty="0"/>
                <a:t>END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7DCF45-7ED6-4DE5-BFEE-B57A2DEDC754}"/>
                </a:ext>
              </a:extLst>
            </p:cNvPr>
            <p:cNvSpPr/>
            <p:nvPr/>
          </p:nvSpPr>
          <p:spPr>
            <a:xfrm>
              <a:off x="1028126" y="2325189"/>
              <a:ext cx="1332000" cy="3657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100" dirty="0"/>
                <a:t>Boil kettle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0D19BE-FBAB-4229-A6B9-A2A251462484}"/>
                </a:ext>
              </a:extLst>
            </p:cNvPr>
            <p:cNvSpPr/>
            <p:nvPr/>
          </p:nvSpPr>
          <p:spPr>
            <a:xfrm>
              <a:off x="1019414" y="2919994"/>
              <a:ext cx="1333500" cy="3657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100" dirty="0"/>
                <a:t>Add coffee to cup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9B699A-3F34-43C5-8B2A-F1EF63E6E7F4}"/>
                </a:ext>
              </a:extLst>
            </p:cNvPr>
            <p:cNvSpPr/>
            <p:nvPr/>
          </p:nvSpPr>
          <p:spPr>
            <a:xfrm>
              <a:off x="1017917" y="3515865"/>
              <a:ext cx="1333500" cy="3657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100" dirty="0"/>
                <a:t>Add boiling water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3BFDC4-370D-419E-8C41-70DC6BB3886E}"/>
                </a:ext>
              </a:extLst>
            </p:cNvPr>
            <p:cNvSpPr/>
            <p:nvPr/>
          </p:nvSpPr>
          <p:spPr>
            <a:xfrm>
              <a:off x="1017917" y="4112584"/>
              <a:ext cx="1333500" cy="3657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100" dirty="0"/>
                <a:t>Add milk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10B03E-EB0F-4F44-AA4E-FDE91A283201}"/>
                </a:ext>
              </a:extLst>
            </p:cNvPr>
            <p:cNvSpPr/>
            <p:nvPr/>
          </p:nvSpPr>
          <p:spPr>
            <a:xfrm>
              <a:off x="1022449" y="4717342"/>
              <a:ext cx="1333500" cy="3657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100" dirty="0"/>
                <a:t>Add sugar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AC89089-91D9-4F61-BDC6-D015D4502ABC}"/>
                </a:ext>
              </a:extLst>
            </p:cNvPr>
            <p:cNvCxnSpPr>
              <a:cxnSpLocks/>
            </p:cNvCxnSpPr>
            <p:nvPr/>
          </p:nvCxnSpPr>
          <p:spPr>
            <a:xfrm>
              <a:off x="1684667" y="2091791"/>
              <a:ext cx="0" cy="234000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859C2BC-8DAF-4B91-92EA-A7B8A296879D}"/>
                </a:ext>
              </a:extLst>
            </p:cNvPr>
            <p:cNvCxnSpPr>
              <a:cxnSpLocks/>
            </p:cNvCxnSpPr>
            <p:nvPr/>
          </p:nvCxnSpPr>
          <p:spPr>
            <a:xfrm>
              <a:off x="1684667" y="2690949"/>
              <a:ext cx="0" cy="234000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4DCC221-82BD-41EA-AAE4-C63D1C9990AA}"/>
                </a:ext>
              </a:extLst>
            </p:cNvPr>
            <p:cNvCxnSpPr>
              <a:cxnSpLocks/>
            </p:cNvCxnSpPr>
            <p:nvPr/>
          </p:nvCxnSpPr>
          <p:spPr>
            <a:xfrm>
              <a:off x="1684667" y="3285754"/>
              <a:ext cx="0" cy="234000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3A5425F-D794-4E74-AA6F-D4BE2493DEF0}"/>
                </a:ext>
              </a:extLst>
            </p:cNvPr>
            <p:cNvCxnSpPr>
              <a:cxnSpLocks/>
            </p:cNvCxnSpPr>
            <p:nvPr/>
          </p:nvCxnSpPr>
          <p:spPr>
            <a:xfrm>
              <a:off x="1683409" y="3881625"/>
              <a:ext cx="0" cy="234000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26BC6EC-7A8F-420B-9DCE-5C7CBCF53EF7}"/>
                </a:ext>
              </a:extLst>
            </p:cNvPr>
            <p:cNvCxnSpPr>
              <a:cxnSpLocks/>
            </p:cNvCxnSpPr>
            <p:nvPr/>
          </p:nvCxnSpPr>
          <p:spPr>
            <a:xfrm>
              <a:off x="1682151" y="4478344"/>
              <a:ext cx="0" cy="234000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1F305D8-9563-46A7-B4E3-92ADF46EDA9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199" y="5083102"/>
              <a:ext cx="0" cy="234000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98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59FDEA-F2FB-4D4C-9C5D-462A64C91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766763"/>
            <a:ext cx="6364517" cy="48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5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FB3339-40FA-4DC7-8C08-894076B01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38" y="140676"/>
            <a:ext cx="5483075" cy="587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626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AE1CCF6-5B0A-4067-A758-6F927193874C}" vid="{4FEEF9B3-579F-4084-B632-27C5FA1333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8286</TotalTime>
  <Words>443</Words>
  <Application>Microsoft Office PowerPoint</Application>
  <PresentationFormat>Widescreen</PresentationFormat>
  <Paragraphs>68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Brush Script MT</vt:lpstr>
      <vt:lpstr>Trebuchet MS</vt:lpstr>
      <vt:lpstr>Wingdings 3</vt:lpstr>
      <vt:lpstr>Facet</vt:lpstr>
      <vt:lpstr>Policies &amp; Procedures Creating a consistent customer experience</vt:lpstr>
      <vt:lpstr>The company policy…</vt:lpstr>
      <vt:lpstr>What’s in a policy?</vt:lpstr>
      <vt:lpstr>Examples of policies</vt:lpstr>
      <vt:lpstr>The workplace procedure…</vt:lpstr>
      <vt:lpstr>Tips on writing procedures</vt:lpstr>
      <vt:lpstr>Coffee anyone?</vt:lpstr>
      <vt:lpstr>PowerPoint Presentation</vt:lpstr>
      <vt:lpstr>PowerPoint Presentation</vt:lpstr>
      <vt:lpstr>PowerPoint Presentation</vt:lpstr>
      <vt:lpstr>PowerPoint Presentation</vt:lpstr>
      <vt:lpstr>In summary…</vt:lpstr>
      <vt:lpstr>How do they help me?</vt:lpstr>
      <vt:lpstr>Start with the end in mind…</vt:lpstr>
      <vt:lpstr>Over to you…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Pania Gregson</dc:creator>
  <cp:lastModifiedBy>Geoffrey Ellis</cp:lastModifiedBy>
  <cp:revision>74</cp:revision>
  <dcterms:created xsi:type="dcterms:W3CDTF">2019-04-02T06:25:12Z</dcterms:created>
  <dcterms:modified xsi:type="dcterms:W3CDTF">2019-04-09T00:03:50Z</dcterms:modified>
</cp:coreProperties>
</file>